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359" r:id="rId3"/>
    <p:sldId id="1079" r:id="rId4"/>
    <p:sldId id="356" r:id="rId5"/>
    <p:sldId id="457" r:id="rId6"/>
    <p:sldId id="469" r:id="rId7"/>
    <p:sldId id="468" r:id="rId8"/>
    <p:sldId id="470" r:id="rId9"/>
    <p:sldId id="471" r:id="rId10"/>
    <p:sldId id="1099" r:id="rId11"/>
    <p:sldId id="2699" r:id="rId12"/>
    <p:sldId id="2698" r:id="rId13"/>
    <p:sldId id="2691" r:id="rId14"/>
    <p:sldId id="2700" r:id="rId15"/>
    <p:sldId id="271" r:id="rId16"/>
    <p:sldId id="2690" r:id="rId17"/>
    <p:sldId id="269" r:id="rId18"/>
    <p:sldId id="268" r:id="rId19"/>
    <p:sldId id="339" r:id="rId20"/>
    <p:sldId id="2701" r:id="rId21"/>
    <p:sldId id="2702" r:id="rId22"/>
    <p:sldId id="2710" r:id="rId23"/>
    <p:sldId id="2703" r:id="rId24"/>
    <p:sldId id="2705" r:id="rId25"/>
    <p:sldId id="2706" r:id="rId26"/>
    <p:sldId id="2707" r:id="rId27"/>
    <p:sldId id="2708" r:id="rId28"/>
    <p:sldId id="2709" r:id="rId29"/>
    <p:sldId id="333" r:id="rId30"/>
    <p:sldId id="337" r:id="rId31"/>
    <p:sldId id="278" r:id="rId32"/>
    <p:sldId id="1098" r:id="rId33"/>
    <p:sldId id="31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task-and-tes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gif"/><Relationship Id="rId4" Type="http://schemas.openxmlformats.org/officeDocument/2006/relationships/hyperlink" Target="https://vk.com/obrazovanie1c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74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7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044433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Подготовка к ЕГЭ и ОГЭ </a:t>
            </a:r>
          </a:p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с использованием цифровых ресурсов </a:t>
            </a:r>
          </a:p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системы «1С:Образование»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4813567"/>
            <a:ext cx="46919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Фогель В.О. методист отдела образовательных программ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5A1-7C1B-C1E3-3F9B-BA54E28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Futura PT Demi" pitchFamily="34" charset="-52"/>
              </a:rPr>
              <a:t>Подробнее о создании интерактивных учебных материалов – на сайте системы «1С:Образование»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64199-FE95-13C0-3BA9-029E3A2B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A4ECF-1117-3BAD-BCDB-88CD132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3" y="1353293"/>
            <a:ext cx="6292104" cy="426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1F201-EFDC-8190-D073-703F7216B0E1}"/>
              </a:ext>
            </a:extLst>
          </p:cNvPr>
          <p:cNvSpPr txBox="1"/>
          <p:nvPr/>
        </p:nvSpPr>
        <p:spPr>
          <a:xfrm>
            <a:off x="5251439" y="5757984"/>
            <a:ext cx="6718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https://obrazovanie.1c.ru/education/task-and-test/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95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66ACA-2807-45D9-9C0B-B10BAB6B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636" y="136525"/>
            <a:ext cx="8122223" cy="93821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pitchFamily="34" charset="-52"/>
              </a:rPr>
              <a:t>Поговорим о математике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932B5D-E35E-4985-9BB0-18D60983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C776D3-B391-4B2F-B5C2-BD931EE2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83" y="1074738"/>
            <a:ext cx="8479034" cy="56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3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46AFC2F-14F4-49EF-B4ED-F9567A020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Материалы для подготовки к ОГЭ </a:t>
            </a:r>
          </a:p>
        </p:txBody>
      </p:sp>
      <p:pic>
        <p:nvPicPr>
          <p:cNvPr id="15363" name="Рисунок 4">
            <a:extLst>
              <a:ext uri="{FF2B5EF4-FFF2-40B4-BE49-F238E27FC236}">
                <a16:creationId xmlns:a16="http://schemas.microsoft.com/office/drawing/2014/main" id="{E8BADF45-9BF9-49A3-BE47-FCBA61DE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30313"/>
            <a:ext cx="34798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>
            <a:extLst>
              <a:ext uri="{FF2B5EF4-FFF2-40B4-BE49-F238E27FC236}">
                <a16:creationId xmlns:a16="http://schemas.microsoft.com/office/drawing/2014/main" id="{CCCAD914-EC65-4BB5-A3B5-525BDED1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638300"/>
            <a:ext cx="45085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8">
            <a:extLst>
              <a:ext uri="{FF2B5EF4-FFF2-40B4-BE49-F238E27FC236}">
                <a16:creationId xmlns:a16="http://schemas.microsoft.com/office/drawing/2014/main" id="{977ADD44-C01E-4579-8E02-26306282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981075"/>
            <a:ext cx="46450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0">
            <a:extLst>
              <a:ext uri="{FF2B5EF4-FFF2-40B4-BE49-F238E27FC236}">
                <a16:creationId xmlns:a16="http://schemas.microsoft.com/office/drawing/2014/main" id="{1BF75C35-33B4-4690-BBFE-12B79DCF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998913"/>
            <a:ext cx="4114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A340CD41-F0B9-46E3-B425-5600A982D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Материалы для подготовки к ЕГЭ, профиль</a:t>
            </a:r>
          </a:p>
        </p:txBody>
      </p:sp>
      <p:pic>
        <p:nvPicPr>
          <p:cNvPr id="16387" name="Рисунок 4">
            <a:extLst>
              <a:ext uri="{FF2B5EF4-FFF2-40B4-BE49-F238E27FC236}">
                <a16:creationId xmlns:a16="http://schemas.microsoft.com/office/drawing/2014/main" id="{788811E4-2EA1-4885-8A54-03146DD9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08113"/>
            <a:ext cx="46958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>
            <a:extLst>
              <a:ext uri="{FF2B5EF4-FFF2-40B4-BE49-F238E27FC236}">
                <a16:creationId xmlns:a16="http://schemas.microsoft.com/office/drawing/2014/main" id="{1D44670A-CAA6-4081-9856-BA7A757C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703513"/>
            <a:ext cx="20161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0">
            <a:extLst>
              <a:ext uri="{FF2B5EF4-FFF2-40B4-BE49-F238E27FC236}">
                <a16:creationId xmlns:a16="http://schemas.microsoft.com/office/drawing/2014/main" id="{36331A05-96BC-4652-8BB2-1EA7DFC7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052513"/>
            <a:ext cx="28035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>
            <a:extLst>
              <a:ext uri="{FF2B5EF4-FFF2-40B4-BE49-F238E27FC236}">
                <a16:creationId xmlns:a16="http://schemas.microsoft.com/office/drawing/2014/main" id="{2E77A3C7-9705-4BDF-ACA5-2B8364E3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429000"/>
            <a:ext cx="341471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2">
            <a:extLst>
              <a:ext uri="{FF2B5EF4-FFF2-40B4-BE49-F238E27FC236}">
                <a16:creationId xmlns:a16="http://schemas.microsoft.com/office/drawing/2014/main" id="{9FE298B9-819A-45D8-A39C-75976C9C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900238"/>
            <a:ext cx="47831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DEE20-EB2F-4C63-BF2F-41B1CD8F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Что касается русского языка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07E64-AB3E-4FB5-B02D-CC119C59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3330155-FFF7-4E98-BAC8-B36828A9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40" y="1339248"/>
            <a:ext cx="9457932" cy="53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7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AFD696C-7148-4255-9831-976C10FF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" y="3740314"/>
            <a:ext cx="4367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EE62C33A-37A1-422A-9A28-B20D7FECB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0581" y="290513"/>
            <a:ext cx="7073344" cy="108108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Русский язык</a:t>
            </a:r>
            <a:br>
              <a:rPr lang="ru-RU" altLang="ru-RU" sz="3200" dirty="0">
                <a:latin typeface="Futura PT Demi" panose="020B0604020202020204" pitchFamily="34" charset="-52"/>
              </a:rPr>
            </a:br>
            <a:r>
              <a:rPr lang="ru-RU" altLang="ru-RU" sz="3200" dirty="0">
                <a:latin typeface="Futura PT Demi" panose="020B0604020202020204" pitchFamily="34" charset="-52"/>
              </a:rPr>
              <a:t>Материалы для подготовки к ЕГЭ и ОГЭ</a:t>
            </a:r>
          </a:p>
        </p:txBody>
      </p:sp>
      <p:sp>
        <p:nvSpPr>
          <p:cNvPr id="19460" name="Объект 2">
            <a:extLst>
              <a:ext uri="{FF2B5EF4-FFF2-40B4-BE49-F238E27FC236}">
                <a16:creationId xmlns:a16="http://schemas.microsoft.com/office/drawing/2014/main" id="{41E1F911-EE81-4F2C-9E15-287A9ACB3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700213"/>
            <a:ext cx="6456362" cy="316865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Futura PT Demi" panose="020B0604020202020204" pitchFamily="34" charset="-52"/>
              </a:rPr>
              <a:t>В коллекции 107 лингвистических тренажеров</a:t>
            </a:r>
          </a:p>
          <a:p>
            <a:r>
              <a:rPr lang="ru-RU" altLang="ru-RU" sz="2400" dirty="0">
                <a:latin typeface="Futura PT Demi" panose="020B0604020202020204" pitchFamily="34" charset="-52"/>
              </a:rPr>
              <a:t>Могут использоваться совместно с интерактивными таблицами по русскому языку</a:t>
            </a:r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4AB52565-1DBD-4BFD-88E7-5269C118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53" y="2302039"/>
            <a:ext cx="411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>
            <a:extLst>
              <a:ext uri="{FF2B5EF4-FFF2-40B4-BE49-F238E27FC236}">
                <a16:creationId xmlns:a16="http://schemas.microsoft.com/office/drawing/2014/main" id="{8A5B2E54-DE84-4753-9256-B09596D5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551238"/>
            <a:ext cx="39306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>
            <a:extLst>
              <a:ext uri="{FF2B5EF4-FFF2-40B4-BE49-F238E27FC236}">
                <a16:creationId xmlns:a16="http://schemas.microsoft.com/office/drawing/2014/main" id="{8F6D2656-8742-4F35-BCE1-4D4F17A9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353252"/>
            <a:ext cx="29527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3">
            <a:extLst>
              <a:ext uri="{FF2B5EF4-FFF2-40B4-BE49-F238E27FC236}">
                <a16:creationId xmlns:a16="http://schemas.microsoft.com/office/drawing/2014/main" id="{156AC8F0-8D60-453D-A714-3384FF44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646738"/>
            <a:ext cx="6608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Futura PT Demi" panose="020B0604020202020204" pitchFamily="34" charset="-52"/>
              </a:rPr>
              <a:t>Автор лингвистических тренажеров – Татьяна Юрьевна Балашова, кандидат педагогических наук, доцент, старший эксперт ЕГЭ, автор пособий для подготовки к ЕГЭ по русскому языку </a:t>
            </a:r>
            <a:endParaRPr lang="ru-RU" alt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74ACF8FA-D468-47E4-AC89-8E17B338F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Пример учебных материалов по русскому языку</a:t>
            </a:r>
          </a:p>
        </p:txBody>
      </p:sp>
      <p:pic>
        <p:nvPicPr>
          <p:cNvPr id="20483" name="Рисунок 4">
            <a:extLst>
              <a:ext uri="{FF2B5EF4-FFF2-40B4-BE49-F238E27FC236}">
                <a16:creationId xmlns:a16="http://schemas.microsoft.com/office/drawing/2014/main" id="{1832D6E7-8DEC-446A-8137-F7EE6145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412875"/>
            <a:ext cx="4848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6">
            <a:extLst>
              <a:ext uri="{FF2B5EF4-FFF2-40B4-BE49-F238E27FC236}">
                <a16:creationId xmlns:a16="http://schemas.microsoft.com/office/drawing/2014/main" id="{CB16F335-01EA-48F3-BD16-C48FBCFC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557338"/>
            <a:ext cx="55038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8">
            <a:extLst>
              <a:ext uri="{FF2B5EF4-FFF2-40B4-BE49-F238E27FC236}">
                <a16:creationId xmlns:a16="http://schemas.microsoft.com/office/drawing/2014/main" id="{910A3A13-B648-4EF8-B66C-0CD9387E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3068638"/>
            <a:ext cx="39989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0">
            <a:extLst>
              <a:ext uri="{FF2B5EF4-FFF2-40B4-BE49-F238E27FC236}">
                <a16:creationId xmlns:a16="http://schemas.microsoft.com/office/drawing/2014/main" id="{81905028-03B7-4601-A3CD-A5F806DA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946525"/>
            <a:ext cx="36766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>
            <a:extLst>
              <a:ext uri="{FF2B5EF4-FFF2-40B4-BE49-F238E27FC236}">
                <a16:creationId xmlns:a16="http://schemas.microsoft.com/office/drawing/2014/main" id="{F3CC1864-0802-4A9B-87F3-FE92317C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958975"/>
            <a:ext cx="57594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102870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Актуализировать комплекс проверяемых на ЕГЭ компетенций, т.е. умений и навыков по русскому языку в объеме школьной программы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Совершенствовать умения определённых видов школьной речевой деятельности: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информационной переработки авторского текста (сжатое изложение)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написания собственных текстов типа рассуждения (сочинение-рассуждение) с формулированием тезиса и приведением собственных аргументов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Самостоятельно контролировать и оценивать уровни знаний и умений</a:t>
            </a:r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1FBB0380-35F8-4CB6-8645-560A53F22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9179" y="115888"/>
            <a:ext cx="6711509" cy="158093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Задачи электронных лингвистических тренажеров</a:t>
            </a:r>
          </a:p>
        </p:txBody>
      </p:sp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1D3CB69E-7199-4844-9098-7D07CAF1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7" y="1382434"/>
            <a:ext cx="35925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BC371D0F-4458-455C-BEE1-8E84B8A4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2205038"/>
            <a:ext cx="35147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5AE0F433-B033-4AD0-A81D-AEBCCE2B3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498" y="-38828"/>
            <a:ext cx="7277492" cy="2119181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Структура и содержание лингвистических электронных тренажеров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8FC1BABC-14FC-4B3D-9482-ACDE74E0A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2" y="2156071"/>
            <a:ext cx="6529388" cy="3455987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Futura PT Demi" panose="020B0604020202020204" pitchFamily="34" charset="-52"/>
              </a:rPr>
              <a:t>107 тематических тренажеров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Внимание учащихся акцентируется на основных правилах по: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Орфографии и пунктуации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Культуре речи (на языковых нормах)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Информационной переработке текстов (сжатое изложение)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Написанию сочинения-рассуждения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Три уровня подачи учебного материала: базовый, профильный и углубленного изучения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Сжатая и оптимально структурированная форма изложения основного и дополнительного языкового материала 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Тренировочный характер заданий</a:t>
            </a:r>
          </a:p>
        </p:txBody>
      </p:sp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A06DC1BE-3ADF-4A85-A646-A6CAA6D8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7" y="1362868"/>
            <a:ext cx="40798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6">
            <a:extLst>
              <a:ext uri="{FF2B5EF4-FFF2-40B4-BE49-F238E27FC236}">
                <a16:creationId xmlns:a16="http://schemas.microsoft.com/office/drawing/2014/main" id="{361089A2-BB09-4AD6-BB4A-768C7D8C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4187825"/>
            <a:ext cx="27876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17C0465-EF52-4DCB-A54E-B635BB8C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Подготовка к сочинению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AECE09DA-45EC-4494-BBDF-6286018BA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2205038"/>
            <a:ext cx="5976594" cy="4073214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Futura PT Demi" panose="020B0604020202020204" pitchFamily="34" charset="-52"/>
              </a:rPr>
              <a:t>Три группы заданий: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Большая часть заданий тренажёров первой и второй группы направлена на выявление у обучающихся уровня сформированности базовой языковой компетенции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Задания тренажёров третьей группы относятся к повышенному уровню сложности и проверяют сформированность у обучающихся отдельных коммуникативных умений и навыков</a:t>
            </a:r>
          </a:p>
        </p:txBody>
      </p:sp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A38FD985-D50B-469D-B2C8-F9CDE933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216025"/>
            <a:ext cx="5219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7">
            <a:extLst>
              <a:ext uri="{FF2B5EF4-FFF2-40B4-BE49-F238E27FC236}">
                <a16:creationId xmlns:a16="http://schemas.microsoft.com/office/drawing/2014/main" id="{86864DDC-BEDA-40FD-BEE8-E6E3D053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463925"/>
            <a:ext cx="508793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929284" y="395926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929284" y="905947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53F0-FB64-402C-ACEE-C3FAFB25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Предметы гуманитарного спектра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04C1E-792B-4A63-86CF-9997D2D6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BCB02A8-2D00-42DB-8672-2AB73625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292177"/>
            <a:ext cx="8571255" cy="54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0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C5C7-AAB2-4BF3-B43A-793F52FE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История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9DB71-4630-4079-9467-C3AD0265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109467"/>
            <a:ext cx="5466221" cy="471629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Futura PT Demi" panose="020B0604020202020204"/>
              </a:rPr>
              <a:t>Материал структурирован по классам и темам</a:t>
            </a:r>
          </a:p>
          <a:p>
            <a:r>
              <a:rPr lang="ru-RU" sz="2000" dirty="0">
                <a:latin typeface="Futura PT Demi" panose="020B0604020202020204"/>
              </a:rPr>
              <a:t>Материалы представлены в виде схем, интерактивных моделей, видео и аудио</a:t>
            </a:r>
          </a:p>
          <a:p>
            <a:r>
              <a:rPr lang="ru-RU" sz="2000" dirty="0">
                <a:latin typeface="Futura PT Demi" panose="020B0604020202020204"/>
              </a:rPr>
              <a:t>Большое количество интерактивных моделей позволяет повысить мотивацию и заинтересованность</a:t>
            </a:r>
          </a:p>
          <a:p>
            <a:r>
              <a:rPr lang="ru-RU" sz="2000" dirty="0">
                <a:latin typeface="Futura PT Demi" panose="020B0604020202020204"/>
              </a:rPr>
              <a:t>В каждом блоке присутствуют соответствующие тесты формата ГИА</a:t>
            </a:r>
          </a:p>
          <a:p>
            <a:r>
              <a:rPr lang="ru-RU" sz="2000" dirty="0">
                <a:latin typeface="Futura PT Demi" panose="020B0604020202020204"/>
              </a:rPr>
              <a:t>Каждый тематический блок дополнен дополнительной справочной информацией, что даёт возможность усилить успевающих учеников</a:t>
            </a:r>
          </a:p>
          <a:p>
            <a:endParaRPr lang="ru-RU" sz="2000" dirty="0">
              <a:latin typeface="Futura PT Demi" panose="020B060402020202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6E351-A0F4-48F3-9BFD-5F946151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C9D92-3FEC-4909-B979-F618EF21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74" y="1007793"/>
            <a:ext cx="5506043" cy="2881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BDF402-97C0-4501-9A30-4384209D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73" y="3820604"/>
            <a:ext cx="5632887" cy="27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C5C7-AAB2-4BF3-B43A-793F52FE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История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9DB71-4630-4079-9467-C3AD0265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13" y="1040155"/>
            <a:ext cx="5026216" cy="2510679"/>
          </a:xfrm>
        </p:spPr>
        <p:txBody>
          <a:bodyPr>
            <a:normAutofit/>
          </a:bodyPr>
          <a:lstStyle/>
          <a:p>
            <a:r>
              <a:rPr lang="ru-RU" sz="2000" dirty="0"/>
              <a:t>Возможность переносить на платформу любой раздаточный материал и работать с ним</a:t>
            </a:r>
          </a:p>
          <a:p>
            <a:r>
              <a:rPr lang="ru-RU" sz="2000" dirty="0"/>
              <a:t>Предоставление ученикам возможности не просто взаимодействовать с ресурсами в процессе подготовки к ГИА, но и полноценно знакомить их со структурой экзамена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6E351-A0F4-48F3-9BFD-5F946151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0BD0DA-4B07-4E2D-99C3-17E833E9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760" y="876898"/>
            <a:ext cx="4914148" cy="2887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6291BB-C40E-48CF-8418-7F0BAB09B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72" y="3550836"/>
            <a:ext cx="4300657" cy="33071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E46123-1B19-45E6-929C-EF77A824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17" y="3550835"/>
            <a:ext cx="3655686" cy="330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AAE041-9F0F-4AF5-96D6-57D040E0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18" y="3550835"/>
            <a:ext cx="3090006" cy="33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DC5A5-E824-46A1-AFC3-1D7B162A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Обществознание</a:t>
            </a:r>
            <a:endParaRPr lang="ru-RU" sz="4000" dirty="0">
              <a:latin typeface="Futura PT Demi" panose="020B0604020202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6C2A2-001B-4F90-B4CE-B0B458AB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159498"/>
            <a:ext cx="7833232" cy="39686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Futura PT Demi" panose="020B0604020202020204"/>
              </a:rPr>
              <a:t>Материалы разбиты на два ключевых блока, которые соответственно структурированы</a:t>
            </a:r>
          </a:p>
          <a:p>
            <a:r>
              <a:rPr lang="ru-RU" sz="2000" dirty="0">
                <a:latin typeface="Futura PT Demi" panose="020B0604020202020204"/>
              </a:rPr>
              <a:t>Все ресурсы снабжены открытыми вопросами, примерами и визуализацией</a:t>
            </a:r>
          </a:p>
          <a:p>
            <a:r>
              <a:rPr lang="ru-RU" sz="2000" dirty="0">
                <a:latin typeface="Futura PT Demi" panose="020B0604020202020204"/>
              </a:rPr>
              <a:t>Дополнительные материалы предоставляют возможность отработать знания на реальных кейсах и интерактивных моделях</a:t>
            </a:r>
          </a:p>
          <a:p>
            <a:r>
              <a:rPr lang="ru-RU" sz="2000" dirty="0">
                <a:latin typeface="Futura PT Demi" panose="020B0604020202020204"/>
              </a:rPr>
              <a:t>Основное преимущество – максимальное приближение теоретических знаний к практическому применению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A81842-0421-427B-B356-1DDE53C2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EFFE4-D187-438D-9BF5-6AC8C29F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17" y="1364366"/>
            <a:ext cx="3984783" cy="53571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581346-B2B2-44F6-A9B8-3B4CF6FB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0598"/>
            <a:ext cx="4597061" cy="2427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29C439-D579-4299-A9C2-0DA32CB58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254" y="3846136"/>
            <a:ext cx="4319109" cy="3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B91B3-A242-423B-A36D-288D35B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Предметы естественно-научного спектра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4CF655-D0F6-4226-9C22-587215F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54CCA54-96A7-441C-B100-6199F8BC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4" y="945011"/>
            <a:ext cx="8653610" cy="57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0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FF77D-7FBA-4444-AF89-6D51AB9D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Химия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2FA44-FEC9-4C10-AACA-5AF2E4A7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230956"/>
            <a:ext cx="7152272" cy="240874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Наличие свободного интерактивного пространства для проведения экспериментов в классе и дома</a:t>
            </a:r>
          </a:p>
          <a:p>
            <a:r>
              <a:rPr lang="ru-RU" dirty="0"/>
              <a:t>Отработка задания ГИА не только в формате классических тестов, но и в формате интерактивных заданий с вводом ответа</a:t>
            </a:r>
          </a:p>
          <a:p>
            <a:r>
              <a:rPr lang="ru-RU" dirty="0"/>
              <a:t>Возможность полноценно проводить исследования и проходить практикумы</a:t>
            </a:r>
          </a:p>
          <a:p>
            <a:r>
              <a:rPr lang="ru-RU" dirty="0"/>
              <a:t>Наличие справочников позволяет полноценно подготовиться к сдаче теоретической части ГИА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771B4-959A-4C62-B296-0799B156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D3F493-3FBF-465A-8744-5E9F39D0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53" y="695121"/>
            <a:ext cx="4483547" cy="60567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F2D88C-D055-4BF3-9B66-94C18B0E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54" y="3639701"/>
            <a:ext cx="5853112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143C-A596-4297-A308-5EAF2392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Биология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AE567-E551-4DBD-8B0B-98782BD8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85" y="1696825"/>
            <a:ext cx="5426136" cy="228128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Futura PT Demi" panose="020B0604020202020204"/>
              </a:rPr>
              <a:t>Погружение учеников в образовательную среду благодаря анимированным ресурсам</a:t>
            </a:r>
          </a:p>
          <a:p>
            <a:r>
              <a:rPr lang="ru-RU" dirty="0">
                <a:latin typeface="Futura PT Demi" panose="020B0604020202020204"/>
              </a:rPr>
              <a:t>Набор интерактивных ресурсов для понимания процессов</a:t>
            </a:r>
          </a:p>
          <a:p>
            <a:r>
              <a:rPr lang="ru-RU" dirty="0">
                <a:latin typeface="Futura PT Demi" panose="020B0604020202020204"/>
              </a:rPr>
              <a:t>Все темы снабжены интерактивными справочниками и методическими рекомендациями</a:t>
            </a: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2A1F6-DF11-466A-8417-52FF3522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D9D4A4-C671-4157-97D7-159168DC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7" y="3945116"/>
            <a:ext cx="3634382" cy="28139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B8A48B-605A-4D55-AF23-65F18966D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4" y="3945116"/>
            <a:ext cx="4365844" cy="28798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CF167E-699D-4EE7-B9F4-1A4CC04B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28" y="2648932"/>
            <a:ext cx="4010872" cy="42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54C35-0727-4547-8C28-ED0DB57E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Физика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E9E74-604F-41C4-B967-05FB0ACB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5" y="1352550"/>
            <a:ext cx="7108598" cy="242759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Futura PT Demi" panose="020B0604020202020204"/>
              </a:rPr>
              <a:t>Наличие интерактивных ресурсов для всех физических процессов необходимых для ГИА и интерактивного задачника</a:t>
            </a:r>
          </a:p>
          <a:p>
            <a:r>
              <a:rPr lang="ru-RU" dirty="0">
                <a:latin typeface="Futura PT Demi" panose="020B0604020202020204"/>
              </a:rPr>
              <a:t>Возможность проведения теоретических экспериментов даже без соответствующего оборудования</a:t>
            </a:r>
          </a:p>
          <a:p>
            <a:r>
              <a:rPr lang="ru-RU" dirty="0">
                <a:latin typeface="Futura PT Demi" panose="020B0604020202020204"/>
              </a:rPr>
              <a:t>Наличие методических рекомендаций и справочной информации, позволяющей с лёгкостью взаимодействовать с ресурсами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B9AE6-C14F-4066-81A2-781C3F63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2F2F5E-F479-419E-8CC2-236DE551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35" y="1222899"/>
            <a:ext cx="4301765" cy="5635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89695-0928-4472-B332-43C9FCFA8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09" y="3780148"/>
            <a:ext cx="3676426" cy="30778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8E3E79-FA8D-4552-888D-FABEF3D4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5" y="3780148"/>
            <a:ext cx="4046594" cy="30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3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46341-E2FD-4656-A1FC-CAFF78CE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География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69D66-FE86-4284-B572-9EF02A26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1"/>
            <a:ext cx="5150750" cy="27292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Futura PT Demi" panose="020B0604020202020204"/>
              </a:rPr>
              <a:t>Полное собрание интерактивных карт по России и Зарубежной Европе</a:t>
            </a:r>
          </a:p>
          <a:p>
            <a:r>
              <a:rPr lang="ru-RU" sz="2000" dirty="0">
                <a:latin typeface="Futura PT Demi" panose="020B0604020202020204"/>
              </a:rPr>
              <a:t>Все темы снабжены тренажёрами и заданиям, для ускоренного повторения и максимально удобной подготовки</a:t>
            </a:r>
          </a:p>
          <a:p>
            <a:r>
              <a:rPr lang="ru-RU" sz="2000" dirty="0">
                <a:latin typeface="Futura PT Demi" panose="020B0604020202020204"/>
              </a:rPr>
              <a:t>Карты постоянно дополняются и обновляются в соответствии с программой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4D12BE-4639-41F4-865D-5741146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4CD66-3663-4F38-8ABF-85357FBF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50" y="1372787"/>
            <a:ext cx="4713609" cy="4774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8BB11F-4EE7-40B0-B207-0DF7C261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55" y="1508289"/>
            <a:ext cx="3846245" cy="53497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6F6FE1-B2F1-46C1-93AA-6C3C1FFB9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52" y="3630428"/>
            <a:ext cx="5374446" cy="30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0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>
            <a:extLst>
              <a:ext uri="{FF2B5EF4-FFF2-40B4-BE49-F238E27FC236}">
                <a16:creationId xmlns:a16="http://schemas.microsoft.com/office/drawing/2014/main" id="{DDB4F38A-BA47-45A8-82A8-8F4AF7510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Что дают цифровые инструменты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CB69EA-D4D1-423C-AF57-42D85103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2" y="1271898"/>
            <a:ext cx="11569700" cy="52325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atin typeface="Futura PT Demi" panose="020B0604020202020204" pitchFamily="34" charset="-52"/>
              </a:rPr>
              <a:t>Учащийся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Эффективная самостоятельная работа дома за счет интерактивных заданий с подсказками и пошаговыми решениями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Интерес к процессу обучения за счет современных инструментов организации учебной деятельности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Самоконтроль подготовки к экзамену, </a:t>
            </a:r>
            <a:r>
              <a:rPr lang="ru-RU" sz="1800" dirty="0">
                <a:solidFill>
                  <a:srgbClr val="C00000"/>
                </a:solidFill>
                <a:latin typeface="Futura PT Demi" panose="020B0604020202020204" pitchFamily="34" charset="-52"/>
              </a:rPr>
              <a:t>обучение из дома</a:t>
            </a:r>
          </a:p>
          <a:p>
            <a:pPr lvl="1">
              <a:defRPr/>
            </a:pPr>
            <a:r>
              <a:rPr lang="ru-RU" altLang="ru-RU" sz="1800" dirty="0">
                <a:latin typeface="Futura PT Demi" panose="020B0604020202020204" pitchFamily="34" charset="-52"/>
              </a:rPr>
              <a:t>Экономия времени подготовки и сил школьников</a:t>
            </a:r>
          </a:p>
          <a:p>
            <a:pPr lvl="1">
              <a:defRPr/>
            </a:pPr>
            <a:r>
              <a:rPr lang="ru-RU" altLang="ru-RU" sz="1800" dirty="0">
                <a:latin typeface="Futura PT Demi" panose="020B0604020202020204" pitchFamily="34" charset="-52"/>
              </a:rPr>
              <a:t>Психологическая подготовка школьников к ГИА </a:t>
            </a:r>
          </a:p>
          <a:p>
            <a:pPr>
              <a:defRPr/>
            </a:pPr>
            <a:r>
              <a:rPr lang="ru-RU" sz="1800" b="1" kern="1200" dirty="0">
                <a:latin typeface="Futura PT Demi" panose="020B0604020202020204" pitchFamily="34" charset="-52"/>
              </a:rPr>
              <a:t>Преподаватель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Оптимизация занятий: преподаватель заранее видит сложности в освоении учебного материала и оперативно на них реагирует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Снижение трудозатрат на подготовку к занятиям и проверку ДЗ, </a:t>
            </a: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работа из дома 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Возможность выстроить индивидуальную траекторию для ученика</a:t>
            </a:r>
          </a:p>
          <a:p>
            <a:pPr>
              <a:defRPr/>
            </a:pPr>
            <a:r>
              <a:rPr lang="ru-RU" sz="1800" b="1" kern="1200" dirty="0">
                <a:latin typeface="Futura PT Demi" panose="020B0604020202020204" pitchFamily="34" charset="-52"/>
              </a:rPr>
              <a:t>Родитель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Реальный </a:t>
            </a: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контроль результатов</a:t>
            </a:r>
            <a:r>
              <a:rPr lang="ru-RU" sz="1800" kern="1200" dirty="0">
                <a:solidFill>
                  <a:srgbClr val="FF0000"/>
                </a:solidFill>
                <a:latin typeface="Futura PT Demi" panose="020B0604020202020204" pitchFamily="34" charset="-52"/>
              </a:rPr>
              <a:t> </a:t>
            </a:r>
            <a:r>
              <a:rPr lang="ru-RU" sz="1800" kern="1200" dirty="0">
                <a:latin typeface="Futura PT Demi" panose="020B0604020202020204" pitchFamily="34" charset="-52"/>
              </a:rPr>
              <a:t>ребенка</a:t>
            </a:r>
          </a:p>
          <a:p>
            <a:pPr lvl="1">
              <a:defRPr/>
            </a:pP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Снижение затрат </a:t>
            </a:r>
            <a:r>
              <a:rPr lang="ru-RU" sz="1800" kern="1200" dirty="0">
                <a:latin typeface="Futura PT Demi" panose="020B0604020202020204" pitchFamily="34" charset="-52"/>
              </a:rPr>
              <a:t>на оплату подготовки школьников к ГИА без потери эффективности (по сравнению с репетиторами)</a:t>
            </a:r>
          </a:p>
          <a:p>
            <a:pPr>
              <a:defRPr/>
            </a:pPr>
            <a:endParaRPr lang="ru-RU" sz="1800" kern="1200" dirty="0">
              <a:solidFill>
                <a:srgbClr val="C00000"/>
              </a:solidFill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 </a:t>
            </a:r>
          </a:p>
          <a:p>
            <a:pPr marL="457200" lvl="1" indent="0">
              <a:buFontTx/>
              <a:buNone/>
              <a:defRPr/>
            </a:pPr>
            <a:endParaRPr lang="ru-RU" sz="1800" kern="1200" dirty="0"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endParaRPr lang="ru-RU" sz="1800" kern="1200" dirty="0"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endParaRPr lang="ru-RU" sz="1800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sz="1800" dirty="0"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  <a:endParaRPr lang="ru-RU" sz="2800" dirty="0"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Futura PT Demi" pitchFamily="34" charset="-52"/>
              </a:rPr>
              <a:t>Актуальная информация о системе «1С:Образование» – </a:t>
            </a:r>
            <a:br>
              <a:rPr lang="ru-RU" sz="2800" dirty="0">
                <a:latin typeface="Futura PT Demi" pitchFamily="34" charset="-52"/>
              </a:rPr>
            </a:br>
            <a:r>
              <a:rPr lang="ru-RU" sz="2800" dirty="0">
                <a:latin typeface="Futura PT Demi" pitchFamily="34" charset="-52"/>
              </a:rPr>
              <a:t>в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05" y="1747346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256824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Библиотека «1С:Образование» - более 25 тысяч интерактивных мультимедийных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849" y="171996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37503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8"/>
            <a:ext cx="10201324" cy="56517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Futura PT Demi" pitchFamily="34" charset="-52"/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" y="187698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Инструменты создания авторских ресурсов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366327-F7DE-42A9-956D-7A5CD431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768" y="1563107"/>
            <a:ext cx="6810375" cy="4667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9D7300-4DFC-49E4-9ED5-EE1A1CBE4BE0}"/>
              </a:ext>
            </a:extLst>
          </p:cNvPr>
          <p:cNvSpPr txBox="1"/>
          <p:nvPr/>
        </p:nvSpPr>
        <p:spPr>
          <a:xfrm>
            <a:off x="321547" y="1772239"/>
            <a:ext cx="46746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ресурс </a:t>
            </a:r>
            <a:r>
              <a:rPr lang="ru-RU" dirty="0">
                <a:latin typeface="Futura PT Demi" panose="020B0604020202020204" charset="-52"/>
              </a:rPr>
              <a:t>– создание (импорт из внешнего файла) простых ресурсов: иллюстраций, анимаций, видеофрагментов, документов Microsoft Office и 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страницу </a:t>
            </a:r>
            <a:r>
              <a:rPr lang="ru-RU" dirty="0">
                <a:latin typeface="Futura PT Demi" panose="020B0604020202020204" charset="-52"/>
              </a:rPr>
              <a:t>– создание (в том числе с использованием импортированных объектов) иллюстрированных текстовых материалов в форме </a:t>
            </a:r>
            <a:r>
              <a:rPr lang="ru-RU" dirty="0" err="1">
                <a:latin typeface="Futura PT Demi" panose="020B0604020202020204" charset="-52"/>
              </a:rPr>
              <a:t>web</a:t>
            </a:r>
            <a:r>
              <a:rPr lang="ru-RU" dirty="0">
                <a:latin typeface="Futura PT Demi" panose="020B0604020202020204" charset="-52"/>
              </a:rPr>
              <a:t>-страниц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тест </a:t>
            </a:r>
            <a:r>
              <a:rPr lang="ru-RU" dirty="0">
                <a:latin typeface="Futura PT Demi" panose="020B0604020202020204" charset="-52"/>
              </a:rPr>
              <a:t>– формирование подборок из импортированных и созданных объектов и страниц, а также создание тестовых вопросов и формирование тестов</a:t>
            </a:r>
          </a:p>
        </p:txBody>
      </p:sp>
    </p:spTree>
    <p:extLst>
      <p:ext uri="{BB962C8B-B14F-4D97-AF65-F5344CB8AC3E}">
        <p14:creationId xmlns:p14="http://schemas.microsoft.com/office/powerpoint/2010/main" val="41408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242941" y="1631432"/>
            <a:ext cx="6057376" cy="5074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2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Тренажеры, в том числе п</a:t>
            </a:r>
            <a:r>
              <a:rPr lang="ru-RU" altLang="ru-RU" sz="1999" dirty="0">
                <a:latin typeface="Futura PT Demi" panose="020B0604020202020204" charset="-52"/>
              </a:rPr>
              <a:t>ошаговые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>
              <a:latin typeface="Futura PT Demi" panose="020B0604020202020204" charset="-52"/>
            </a:endParaRP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2917-878D-8A2A-EDD7-D67EB7A2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652" y="1748335"/>
            <a:ext cx="5589407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38" y="345420"/>
            <a:ext cx="3022592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1" y="3315274"/>
            <a:ext cx="2784480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91" y="3785597"/>
            <a:ext cx="3125286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19" y="455092"/>
            <a:ext cx="3022592" cy="28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138077" y="1090613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12076</TotalTime>
  <Words>1546</Words>
  <Application>Microsoft Office PowerPoint</Application>
  <PresentationFormat>Широкоэкранный</PresentationFormat>
  <Paragraphs>207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Futura PT Demi</vt:lpstr>
      <vt:lpstr>Wingdings</vt:lpstr>
      <vt:lpstr>Тема Office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Библиотека «1С:Образование» - более 25 тысяч интерактивных мультимедийных цифровых ресурсов</vt:lpstr>
      <vt:lpstr>Типы электронных ресурсов в составе учебных пособий</vt:lpstr>
      <vt:lpstr>Инструменты создания авторских ресурсов</vt:lpstr>
      <vt:lpstr>Какие учебные материалы можно создавать в системе «1С:Образование»?</vt:lpstr>
      <vt:lpstr>Конструктор тестов</vt:lpstr>
      <vt:lpstr>Типы тестовых вопросов</vt:lpstr>
      <vt:lpstr>Подробнее о создании интерактивных учебных материалов – на сайте системы «1С:Образование» </vt:lpstr>
      <vt:lpstr>Поговорим о математике</vt:lpstr>
      <vt:lpstr>Материалы для подготовки к ОГЭ </vt:lpstr>
      <vt:lpstr>Материалы для подготовки к ЕГЭ, профиль</vt:lpstr>
      <vt:lpstr>Что касается русского языка</vt:lpstr>
      <vt:lpstr>Русский язык Материалы для подготовки к ЕГЭ и ОГЭ</vt:lpstr>
      <vt:lpstr>Пример учебных материалов по русскому языку</vt:lpstr>
      <vt:lpstr>Задачи электронных лингвистических тренажеров</vt:lpstr>
      <vt:lpstr>Структура и содержание лингвистических электронных тренажеров</vt:lpstr>
      <vt:lpstr>Подготовка к сочинению</vt:lpstr>
      <vt:lpstr>Предметы гуманитарного спектра</vt:lpstr>
      <vt:lpstr>История</vt:lpstr>
      <vt:lpstr>История</vt:lpstr>
      <vt:lpstr>Обществознание</vt:lpstr>
      <vt:lpstr>Предметы естественно-научного спектра</vt:lpstr>
      <vt:lpstr>Химия</vt:lpstr>
      <vt:lpstr>Биология</vt:lpstr>
      <vt:lpstr>Физика</vt:lpstr>
      <vt:lpstr>География</vt:lpstr>
      <vt:lpstr>Что дают цифровые инструменты</vt:lpstr>
      <vt:lpstr>Актуальная информация о системе «1С:Образование» –  в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Владимир Фогель</cp:lastModifiedBy>
  <cp:revision>300</cp:revision>
  <dcterms:created xsi:type="dcterms:W3CDTF">2018-08-08T13:50:28Z</dcterms:created>
  <dcterms:modified xsi:type="dcterms:W3CDTF">2024-02-28T11:49:16Z</dcterms:modified>
</cp:coreProperties>
</file>